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73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6" r:id="rId6"/>
    <p:sldId id="297" r:id="rId7"/>
    <p:sldId id="303" r:id="rId8"/>
    <p:sldId id="304" r:id="rId9"/>
    <p:sldId id="305" r:id="rId10"/>
    <p:sldId id="306" r:id="rId11"/>
    <p:sldId id="313" r:id="rId12"/>
    <p:sldId id="314" r:id="rId13"/>
    <p:sldId id="315" r:id="rId14"/>
    <p:sldId id="311" r:id="rId15"/>
    <p:sldId id="316" r:id="rId16"/>
    <p:sldId id="30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008080"/>
    <a:srgbClr val="E9E6D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3469" autoAdjust="0"/>
  </p:normalViewPr>
  <p:slideViewPr>
    <p:cSldViewPr snapToGrid="0">
      <p:cViewPr varScale="1">
        <p:scale>
          <a:sx n="76" d="100"/>
          <a:sy n="76" d="100"/>
        </p:scale>
        <p:origin x="706" y="6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4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1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962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031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744090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90354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53965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7087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10981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68281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70496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159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152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41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3159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185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9176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9261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23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  <p:sldLayoutId id="2147483988" r:id="rId15"/>
    <p:sldLayoutId id="2147483989" r:id="rId16"/>
    <p:sldLayoutId id="2147483990" r:id="rId17"/>
    <p:sldLayoutId id="2147483688" r:id="rId18"/>
    <p:sldLayoutId id="2147483694" r:id="rId19"/>
    <p:sldLayoutId id="2147483673" r:id="rId20"/>
    <p:sldLayoutId id="2147483676" r:id="rId21"/>
    <p:sldLayoutId id="2147483699" r:id="rId22"/>
    <p:sldLayoutId id="2147483700" r:id="rId23"/>
    <p:sldLayoutId id="2147483692" r:id="rId24"/>
    <p:sldLayoutId id="2147483681" r:id="rId25"/>
    <p:sldLayoutId id="2147483696" r:id="rId26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nivethasivakumar75/Group_06_IA_FINAL_PROJECT/blob/main/1_Data/Weather_data.csv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5;p15">
            <a:extLst>
              <a:ext uri="{FF2B5EF4-FFF2-40B4-BE49-F238E27FC236}">
                <a16:creationId xmlns:a16="http://schemas.microsoft.com/office/drawing/2014/main" id="{0505C018-15E1-C772-9310-2CB343EE3A3B}"/>
              </a:ext>
            </a:extLst>
          </p:cNvPr>
          <p:cNvSpPr/>
          <p:nvPr/>
        </p:nvSpPr>
        <p:spPr>
          <a:xfrm>
            <a:off x="-811161" y="0"/>
            <a:ext cx="6727412" cy="6769510"/>
          </a:xfrm>
          <a:prstGeom prst="ellipse">
            <a:avLst/>
          </a:prstGeom>
          <a:noFill/>
          <a:ln w="22225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=""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FFFF"/>
              </a:highligh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829319C-083C-E059-74A0-93CB19A0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069" y="5366582"/>
            <a:ext cx="1087446" cy="107956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02B0B42-4FD2-9A37-B255-D370ADEB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225" y="569790"/>
            <a:ext cx="1087446" cy="107956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F9921F1-F424-188B-DCC9-DA69AEA1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820" y="2875275"/>
            <a:ext cx="1145251" cy="1136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7601" y="680995"/>
            <a:ext cx="6055032" cy="2630817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kumimoji="0" lang="en-IN" sz="3600" b="1" i="0" u="none" strike="noStrike" kern="1200" cap="all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GREEN TAXI - NYC DATAWAREHOUSE SOLUTION</a:t>
            </a:r>
            <a:br>
              <a:rPr lang="en-IN" b="0" i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3767" y="4380807"/>
            <a:ext cx="3793718" cy="1971549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Group 6: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Nivetha Sivakumar 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Vidhika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jain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Akshay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Nalawade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Ashish 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Rogannagari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0A8494-2FD9-EE51-A712-AF896313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9807" y="1084678"/>
            <a:ext cx="5114121" cy="3767016"/>
          </a:xfrm>
          <a:prstGeom prst="rect">
            <a:avLst/>
          </a:prstGeom>
        </p:spPr>
      </p:pic>
      <p:pic>
        <p:nvPicPr>
          <p:cNvPr id="49" name="Graphic 48" descr="Cloud Computing with solid fill">
            <a:extLst>
              <a:ext uri="{FF2B5EF4-FFF2-40B4-BE49-F238E27FC236}">
                <a16:creationId xmlns:a16="http://schemas.microsoft.com/office/drawing/2014/main" id="{994FA22C-7B1E-CBF5-E241-4C9C6CAF2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7919" y="680995"/>
            <a:ext cx="807366" cy="807366"/>
          </a:xfrm>
          <a:prstGeom prst="rect">
            <a:avLst/>
          </a:prstGeom>
        </p:spPr>
      </p:pic>
      <p:pic>
        <p:nvPicPr>
          <p:cNvPr id="51" name="Graphic 50" descr="Database with solid fill">
            <a:extLst>
              <a:ext uri="{FF2B5EF4-FFF2-40B4-BE49-F238E27FC236}">
                <a16:creationId xmlns:a16="http://schemas.microsoft.com/office/drawing/2014/main" id="{D5693C42-FE83-FB11-5022-3B76F393E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7202" y="5497030"/>
            <a:ext cx="791180" cy="791180"/>
          </a:xfrm>
          <a:prstGeom prst="rect">
            <a:avLst/>
          </a:prstGeom>
        </p:spPr>
      </p:pic>
      <p:pic>
        <p:nvPicPr>
          <p:cNvPr id="53" name="Graphic 52" descr="Internet with solid fill">
            <a:extLst>
              <a:ext uri="{FF2B5EF4-FFF2-40B4-BE49-F238E27FC236}">
                <a16:creationId xmlns:a16="http://schemas.microsoft.com/office/drawing/2014/main" id="{33B62C99-6605-6F30-6272-3F10BFC38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507" y="2968186"/>
            <a:ext cx="858463" cy="8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F0A89-1BF0-B7B4-C1D7-63372D36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5609" y="866113"/>
            <a:ext cx="3336321" cy="2731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497CC9-CB62-B854-3AA3-D5764023F95D}"/>
              </a:ext>
            </a:extLst>
          </p:cNvPr>
          <p:cNvSpPr txBox="1"/>
          <p:nvPr/>
        </p:nvSpPr>
        <p:spPr>
          <a:xfrm>
            <a:off x="451840" y="240268"/>
            <a:ext cx="10651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AND INSIGHTS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0D6EA-1932-F18F-7455-C0386BB2BDE9}"/>
              </a:ext>
            </a:extLst>
          </p:cNvPr>
          <p:cNvSpPr txBox="1"/>
          <p:nvPr/>
        </p:nvSpPr>
        <p:spPr>
          <a:xfrm>
            <a:off x="5747657" y="1653653"/>
            <a:ext cx="63602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 clearly demonstrates that weather conditions like rain and partly cloudy(day/night) drastically reduces the number of people using taxis.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E0682-8B9E-4B9A-9D5E-0F811E8A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22" y="3915979"/>
            <a:ext cx="3341877" cy="2641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09C20B-A17C-46E7-BF52-20D3BDEE3AB3}"/>
              </a:ext>
            </a:extLst>
          </p:cNvPr>
          <p:cNvSpPr txBox="1"/>
          <p:nvPr/>
        </p:nvSpPr>
        <p:spPr>
          <a:xfrm>
            <a:off x="5829721" y="4679886"/>
            <a:ext cx="63602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tip amount is highest when there are 4 passengers in the trip and the least when having a solo rider. </a:t>
            </a:r>
          </a:p>
        </p:txBody>
      </p:sp>
    </p:spTree>
    <p:extLst>
      <p:ext uri="{BB962C8B-B14F-4D97-AF65-F5344CB8AC3E}">
        <p14:creationId xmlns:p14="http://schemas.microsoft.com/office/powerpoint/2010/main" val="304621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7F6FD40-48DB-052C-1226-AA195972573E}"/>
              </a:ext>
            </a:extLst>
          </p:cNvPr>
          <p:cNvSpPr txBox="1"/>
          <p:nvPr/>
        </p:nvSpPr>
        <p:spPr>
          <a:xfrm>
            <a:off x="964642" y="75346"/>
            <a:ext cx="10400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E7E06-0C39-162C-8FC7-34CF5734C879}"/>
              </a:ext>
            </a:extLst>
          </p:cNvPr>
          <p:cNvSpPr txBox="1"/>
          <p:nvPr/>
        </p:nvSpPr>
        <p:spPr>
          <a:xfrm>
            <a:off x="1417741" y="1554424"/>
            <a:ext cx="949384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Weather-Responsive Pricing: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Recognizing the impact of weather on taxi usage, companies could implement dynamic pricing strategies that adjust fares based on current weather conditions. 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Scheduled Maintenance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taxi company may schedule car maintenance activities when the weather conditions are partly cloudy (day/night) or when it rains. Additionally, maintenance may be scheduled during the early morning hours (3 AM to 5 AM) when the number of rides tends to be lower.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Promotion of Pre-booking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most trips are made by street hail compared to pre-booking, taxi companies could implement discounts to encourage more pre-booked rides. </a:t>
            </a:r>
          </a:p>
        </p:txBody>
      </p:sp>
    </p:spTree>
    <p:extLst>
      <p:ext uri="{BB962C8B-B14F-4D97-AF65-F5344CB8AC3E}">
        <p14:creationId xmlns:p14="http://schemas.microsoft.com/office/powerpoint/2010/main" val="384278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7F6FD40-48DB-052C-1226-AA195972573E}"/>
              </a:ext>
            </a:extLst>
          </p:cNvPr>
          <p:cNvSpPr txBox="1"/>
          <p:nvPr/>
        </p:nvSpPr>
        <p:spPr>
          <a:xfrm>
            <a:off x="964642" y="75346"/>
            <a:ext cx="10400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CHALLENGES, LEARNING AND FUTURE ENHANCEMENTS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E3E50-67DB-45A5-BB4B-3FE0B9EC0ACD}"/>
              </a:ext>
            </a:extLst>
          </p:cNvPr>
          <p:cNvSpPr txBox="1"/>
          <p:nvPr/>
        </p:nvSpPr>
        <p:spPr>
          <a:xfrm flipH="1">
            <a:off x="1647929" y="1738365"/>
            <a:ext cx="90636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Modeling: </a:t>
            </a:r>
            <a:r>
              <a:rPr lang="en-US" dirty="0"/>
              <a:t>Designing an effective data model that can handle large volumes of data efficiently and support complex analytical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Ingestion: </a:t>
            </a:r>
            <a:r>
              <a:rPr lang="en-US" dirty="0"/>
              <a:t>Choosing the right methods and tools for ingesting data from various sources into the data warehouse, ensuring reliability, scalability, and data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Transformation: </a:t>
            </a:r>
            <a:r>
              <a:rPr lang="en-US" dirty="0"/>
              <a:t>Implementing ETL (Extract, Transform, Load) processes to transform raw data into a format suitable for analysis while considering factors like data consistency,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Mobile App Integration: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Introduce a user-friendly mobile app that incorporates real-time weather data.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8527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BC97-DA86-AAB8-4674-D6E84D50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39" y="2586297"/>
            <a:ext cx="10972800" cy="6420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5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76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DDC7-C5ED-58E6-32F3-031BDEA6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8" y="288235"/>
            <a:ext cx="11237771" cy="90127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Identified problem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C:\Program Files\Microsoft Office\MEDIA\CAGCAT10\j0212957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80" y="5491136"/>
            <a:ext cx="1830629" cy="114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2D3A5A-BBEF-064C-8813-9A777917A2CF}"/>
              </a:ext>
            </a:extLst>
          </p:cNvPr>
          <p:cNvSpPr txBox="1"/>
          <p:nvPr/>
        </p:nvSpPr>
        <p:spPr>
          <a:xfrm>
            <a:off x="2466000" y="1461247"/>
            <a:ext cx="74082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OF INTEREST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 GREEN TAXI ANALYTICS MANAGER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07CB7-5036-4801-9125-F785ECA70186}"/>
              </a:ext>
            </a:extLst>
          </p:cNvPr>
          <p:cNvSpPr txBox="1"/>
          <p:nvPr/>
        </p:nvSpPr>
        <p:spPr>
          <a:xfrm>
            <a:off x="2252728" y="2576674"/>
            <a:ext cx="84745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 consolidated system for performance monitoring.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sourced from disparate sources, hindering integration.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 of a dedicated system to store historical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Slowed-down processes for the business intelligence team due to these limitations.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245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A123D88-973A-BA87-590B-41EE05DB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5F3C-7D05-44CC-CB08-CC97D9F5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33" y="365760"/>
            <a:ext cx="11147986" cy="87041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solution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B6CFE-5925-C48E-81F7-61E54500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310" y="2074689"/>
            <a:ext cx="4338209" cy="4402059"/>
          </a:xfrm>
          <a:prstGeom prst="rect">
            <a:avLst/>
          </a:prstGeom>
        </p:spPr>
      </p:pic>
      <p:pic>
        <p:nvPicPr>
          <p:cNvPr id="1026" name="Picture 2" descr="C:\Program Files\Microsoft Office\MEDIA\CAGCAT10\j0212957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544" y="5389070"/>
            <a:ext cx="1830629" cy="114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369B6-3230-4E63-8FD7-502E18566EB1}"/>
              </a:ext>
            </a:extLst>
          </p:cNvPr>
          <p:cNvSpPr txBox="1"/>
          <p:nvPr/>
        </p:nvSpPr>
        <p:spPr>
          <a:xfrm>
            <a:off x="984738" y="1607736"/>
            <a:ext cx="63204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proposed solution incorporates the following advancements: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AWS as our cloud partner to facilitate a scalable, cost-effective, and reliable solution.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reusable data extraction, cleaning, and preparation methods to ensure suitability for live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a Data Warehouse that seamlessly integrates weather data with green taxi operations in NYC.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0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99206" y="405632"/>
            <a:ext cx="10386059" cy="81711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profile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503382" y="1378434"/>
            <a:ext cx="2149288" cy="508024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99207" y="2054038"/>
            <a:ext cx="3924300" cy="3048932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taxi data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NYC.gov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CSV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990758" y="1405328"/>
            <a:ext cx="2022939" cy="481130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713398" y="2033604"/>
            <a:ext cx="3943627" cy="3149785"/>
          </a:xfrm>
        </p:spPr>
        <p:txBody>
          <a:bodyPr/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data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weatherAPI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63" y="3735450"/>
            <a:ext cx="4485034" cy="2512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31" y="3670851"/>
            <a:ext cx="4425731" cy="255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39C547A-2DA1-E84D-AC11-66DDB7DD9D0C}"/>
              </a:ext>
            </a:extLst>
          </p:cNvPr>
          <p:cNvSpPr txBox="1"/>
          <p:nvPr/>
        </p:nvSpPr>
        <p:spPr>
          <a:xfrm>
            <a:off x="964993" y="225700"/>
            <a:ext cx="102690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OLAP STRUCTURE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A74863-4C95-5DBD-AE42-E52D556D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4" y="1019719"/>
            <a:ext cx="7619694" cy="52583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AC50E1-EE75-7DC5-6866-9768C59A3530}"/>
              </a:ext>
            </a:extLst>
          </p:cNvPr>
          <p:cNvSpPr txBox="1"/>
          <p:nvPr/>
        </p:nvSpPr>
        <p:spPr>
          <a:xfrm>
            <a:off x="8008729" y="1172190"/>
            <a:ext cx="39545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schema depicts a star schema.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dimension tables include date_dim,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rate_code_dim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trip_type_dim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weather_dim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payment_type_dim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passenger_dim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fact table contains information about the trip distance,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 charges.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3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39C547A-2DA1-E84D-AC11-66DDB7DD9D0C}"/>
              </a:ext>
            </a:extLst>
          </p:cNvPr>
          <p:cNvSpPr txBox="1"/>
          <p:nvPr/>
        </p:nvSpPr>
        <p:spPr>
          <a:xfrm>
            <a:off x="838200" y="201107"/>
            <a:ext cx="10767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Architecture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A74863-4C95-5DBD-AE42-E52D556D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866" y="1138030"/>
            <a:ext cx="11880267" cy="45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3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437A43-8362-4198-ABD5-8FE9DFB0777C}"/>
              </a:ext>
            </a:extLst>
          </p:cNvPr>
          <p:cNvSpPr txBox="1"/>
          <p:nvPr/>
        </p:nvSpPr>
        <p:spPr>
          <a:xfrm>
            <a:off x="838200" y="201107"/>
            <a:ext cx="10767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END TO END DEMO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Nivetha IA Final Project">
            <a:hlinkClick r:id="" action="ppaction://media"/>
            <a:extLst>
              <a:ext uri="{FF2B5EF4-FFF2-40B4-BE49-F238E27FC236}">
                <a16:creationId xmlns:a16="http://schemas.microsoft.com/office/drawing/2014/main" id="{220C8C7D-9C3A-48C4-ACD2-F4312D6D19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766" y="785882"/>
            <a:ext cx="11656403" cy="56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8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3E5B-31B1-090A-01F9-28F3C8D6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35" y="192157"/>
            <a:ext cx="11777730" cy="95084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3171A0-CC25-C2F9-301E-8C4944229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5" y="1341782"/>
            <a:ext cx="11777730" cy="52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38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39C547A-2DA1-E84D-AC11-66DDB7DD9D0C}"/>
              </a:ext>
            </a:extLst>
          </p:cNvPr>
          <p:cNvSpPr txBox="1"/>
          <p:nvPr/>
        </p:nvSpPr>
        <p:spPr>
          <a:xfrm>
            <a:off x="451840" y="240268"/>
            <a:ext cx="10651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AND INSIGHTS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F0A89-1BF0-B7B4-C1D7-63372D36B9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0703" y="916328"/>
            <a:ext cx="3477124" cy="2912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DF49F-6250-1F3C-4552-947B3A481DEA}"/>
              </a:ext>
            </a:extLst>
          </p:cNvPr>
          <p:cNvSpPr txBox="1"/>
          <p:nvPr/>
        </p:nvSpPr>
        <p:spPr>
          <a:xfrm>
            <a:off x="5918479" y="1166842"/>
            <a:ext cx="5953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fare amount is $22.15.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higher rates during the Early Mornings (3AM to 4AM), Mornings (9 AM to 10 AM) and in the Evenings (4PM to 5PM)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AD8CD-C2DF-4F3F-A721-6BB593709A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1117" y="3924162"/>
            <a:ext cx="3471984" cy="2693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9BBE3-BCB9-493C-B2A0-FF6D863D0E2B}"/>
              </a:ext>
            </a:extLst>
          </p:cNvPr>
          <p:cNvSpPr txBox="1"/>
          <p:nvPr/>
        </p:nvSpPr>
        <p:spPr>
          <a:xfrm>
            <a:off x="6070879" y="4112679"/>
            <a:ext cx="5953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Graph shows that 96% of bookings are made by street hail, confirming that ride sharing services are used more spontaneously than planned rides</a:t>
            </a:r>
          </a:p>
        </p:txBody>
      </p:sp>
    </p:spTree>
    <p:extLst>
      <p:ext uri="{BB962C8B-B14F-4D97-AF65-F5344CB8AC3E}">
        <p14:creationId xmlns:p14="http://schemas.microsoft.com/office/powerpoint/2010/main" val="391022023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FFFA3F-0FB5-4ED3-8906-A15B16577F44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16c05727-aa75-4e4a-9b5f-8a80a1165891"/>
    <ds:schemaRef ds:uri="http://www.w3.org/XML/1998/namespace"/>
    <ds:schemaRef ds:uri="http://schemas.openxmlformats.org/package/2006/metadata/core-properties"/>
    <ds:schemaRef ds:uri="230e9df3-be65-4c73-a93b-d1236ebd677e"/>
    <ds:schemaRef ds:uri="71af3243-3dd4-4a8d-8c0d-dd76da1f02a5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966C46A-DC57-4209-80CD-9FE6C93151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18436D-DA32-4E27-AC64-8FFEDA5218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967</TotalTime>
  <Words>534</Words>
  <Application>Microsoft Office PowerPoint</Application>
  <PresentationFormat>Widescreen</PresentationFormat>
  <Paragraphs>66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Vapor Trail</vt:lpstr>
      <vt:lpstr>GREEN TAXI - NYC DATAWAREHOUSE SOLUTION </vt:lpstr>
      <vt:lpstr>Identified problem</vt:lpstr>
      <vt:lpstr>Our solution</vt:lpstr>
      <vt:lpstr>dATA profile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DAV6100 – Information Architectures</dc:title>
  <dc:creator>vidhika jain</dc:creator>
  <cp:lastModifiedBy>Nivetha Sivakumar</cp:lastModifiedBy>
  <cp:revision>44</cp:revision>
  <dcterms:created xsi:type="dcterms:W3CDTF">2024-02-06T17:22:59Z</dcterms:created>
  <dcterms:modified xsi:type="dcterms:W3CDTF">2024-05-07T23:51:42Z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